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2496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14000-1855-4D16-8AB6-1D3B380730C8}" type="datetimeFigureOut">
              <a:rPr lang="en-GB" smtClean="0"/>
              <a:t>01/12/2022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846F4-C5F1-4DCE-88FE-C1BAE2712D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58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28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73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17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812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345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14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00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473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28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860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72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65 Vite Universiteti i Shkodrës “Luigj Gurakuqi”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D7092-8B76-4626-8F57-E7A4DE51E9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919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2751" y="2019131"/>
            <a:ext cx="7118498" cy="1546409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Deprivation, social mobility considerations, and life satisfaction: </a:t>
            </a:r>
            <a:br>
              <a:rPr lang="en-US" sz="28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</a:b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comparative study of 33 European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countries</a:t>
            </a:r>
            <a:endParaRPr lang="en-GB" sz="24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5367" y="4581353"/>
            <a:ext cx="4593266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Authors:</a:t>
            </a:r>
          </a:p>
          <a:p>
            <a:pPr>
              <a:lnSpc>
                <a:spcPct val="100000"/>
              </a:lnSpc>
            </a:pP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Elvisa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Drishti,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Edvin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Zhllima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, and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Blendi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Gerdoçi</a:t>
            </a:r>
            <a:endParaRPr lang="en-GB" sz="12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endParaRPr lang="en-GB" sz="12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r>
              <a:rPr lang="en-GB" sz="12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Respective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affiliations:  </a:t>
            </a:r>
          </a:p>
          <a:p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University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of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Shkodra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“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Luigj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</a:t>
            </a:r>
            <a:r>
              <a:rPr lang="en-GB" sz="12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Gurakuqi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”, Agricultural University of Tirana,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and University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of </a:t>
            </a:r>
            <a:r>
              <a:rPr lang="en-GB" sz="12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Tirana</a:t>
            </a:r>
            <a:endParaRPr lang="en-GB" sz="12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28650" y="365127"/>
            <a:ext cx="7886700" cy="10171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628650" y="618297"/>
            <a:ext cx="7886700" cy="8373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rgbClr val="C00000"/>
                </a:solidFill>
                <a:latin typeface="Montserrat"/>
              </a:rPr>
              <a:t/>
            </a:r>
            <a:br>
              <a:rPr lang="en-US" sz="2000" dirty="0" smtClean="0">
                <a:solidFill>
                  <a:srgbClr val="C00000"/>
                </a:solidFill>
                <a:latin typeface="Montserrat"/>
              </a:rPr>
            </a:br>
            <a:r>
              <a:rPr lang="en-US" sz="2000" dirty="0" smtClean="0">
                <a:solidFill>
                  <a:srgbClr val="C00000"/>
                </a:solidFill>
                <a:latin typeface="Montserrat"/>
              </a:rPr>
              <a:t>Presentation for the </a:t>
            </a:r>
          </a:p>
          <a:p>
            <a:r>
              <a:rPr lang="en-US" sz="2000" dirty="0" smtClean="0">
                <a:solidFill>
                  <a:srgbClr val="C00000"/>
                </a:solidFill>
                <a:latin typeface="Montserrat"/>
              </a:rPr>
              <a:t>16th South-Eastern European Economic Research Workshop</a:t>
            </a:r>
          </a:p>
          <a:p>
            <a:r>
              <a:rPr lang="en-US" sz="1600" dirty="0" smtClean="0">
                <a:solidFill>
                  <a:srgbClr val="C00000"/>
                </a:solidFill>
                <a:latin typeface="Montserrat"/>
              </a:rPr>
              <a:t>Bank of Albania, 5-6 December 2022</a:t>
            </a:r>
            <a:endParaRPr lang="en-GB" sz="1600" dirty="0">
              <a:solidFill>
                <a:srgbClr val="C00000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613158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Research question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To empirically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investigate the relationship between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deprivation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aspects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and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subjective life satisfaction (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), after controlling for income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.</a:t>
            </a:r>
          </a:p>
          <a:p>
            <a:pPr lvl="1"/>
            <a:endParaRPr lang="en-US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Degree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to which a person positively evaluates the overall quality of their life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as-a-whole</a:t>
            </a:r>
          </a:p>
          <a:p>
            <a:pPr lvl="3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Proxy of utility</a:t>
            </a:r>
          </a:p>
          <a:p>
            <a:pPr lvl="3"/>
            <a:endParaRPr lang="en-US" sz="14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Deprivation</a:t>
            </a:r>
          </a:p>
          <a:p>
            <a:pPr lvl="2"/>
            <a:r>
              <a:rPr lang="en-GB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Material</a:t>
            </a:r>
          </a:p>
          <a:p>
            <a:pPr lvl="2"/>
            <a:r>
              <a:rPr lang="en-GB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Subjective</a:t>
            </a:r>
          </a:p>
          <a:p>
            <a:pPr lvl="2"/>
            <a:r>
              <a:rPr lang="en-GB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Relative</a:t>
            </a:r>
            <a:endParaRPr lang="en-GB" sz="16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2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15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Hypotheses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All other things being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equal:</a:t>
            </a:r>
          </a:p>
          <a:p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H1: </a:t>
            </a:r>
          </a:p>
          <a:p>
            <a:pPr lvl="2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There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will be no differences in </a:t>
            </a:r>
            <a:r>
              <a:rPr lang="en-US" sz="15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between non-transition (West-EU) and transition (post-communist: East-EU and Non-EU) countries in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Europe</a:t>
            </a:r>
          </a:p>
          <a:p>
            <a:pPr lvl="3"/>
            <a:r>
              <a:rPr lang="en-US" sz="13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The so-called ‘post-communist happiness gap’ has closed</a:t>
            </a:r>
          </a:p>
          <a:p>
            <a:pPr lvl="1"/>
            <a:endParaRPr lang="en-US" sz="19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H2: </a:t>
            </a:r>
          </a:p>
          <a:p>
            <a:pPr lvl="2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a) material, subjective, and relative deprivation will have negative effects on </a:t>
            </a:r>
            <a:r>
              <a:rPr lang="en-US" sz="15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, </a:t>
            </a:r>
            <a:endParaRPr lang="en-US" sz="15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b) these adverse effects are expected to be larger for relative (vs. material and subjective) deprivation, </a:t>
            </a:r>
            <a:endParaRPr lang="en-US" sz="15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c) these adverse effects are expected to be larger for transition (vs. non-transition) countries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.</a:t>
            </a:r>
          </a:p>
          <a:p>
            <a:pPr lvl="1"/>
            <a:endParaRPr lang="en-US" sz="19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19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H3 </a:t>
            </a:r>
          </a:p>
          <a:p>
            <a:pPr lvl="2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Mobility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considerations interact with relative deprivation (i.e., Gini coefficient at the city level) in a way that the </a:t>
            </a:r>
            <a:r>
              <a:rPr lang="en-US" sz="15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of those more relatively deprived will be particularly impaired in cities where income inequality is higher (vs. lower) and these effects are expected to be larger for transition (vs. non-transition) countries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74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Methodology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We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evaluate the hypotheses using a </a:t>
            </a:r>
            <a:r>
              <a:rPr lang="en-US" sz="2400" dirty="0">
                <a:solidFill>
                  <a:srgbClr val="C00000"/>
                </a:solidFill>
                <a:latin typeface="Montserrat"/>
              </a:rPr>
              <a:t>two-level linear mixed-effects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model of individual responses nested in 33 European countries </a:t>
            </a: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28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EU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5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non-EU countries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Albania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, Montenegro, North Macedonia, Serbia, and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Turkey. </a:t>
            </a:r>
          </a:p>
          <a:p>
            <a:pPr lvl="1"/>
            <a:endParaRPr lang="en-US" sz="20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Estimates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are generated for the </a:t>
            </a: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ooled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sample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(between groups)</a:t>
            </a:r>
          </a:p>
          <a:p>
            <a:pPr lvl="1"/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nd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separately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(within groups) for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the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N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on-transition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(West-EU) 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Transition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post-communist (East-EU and non-EU) countries. 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32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Data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Data</a:t>
            </a: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We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use the 2016 wave of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Eurofound’s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European Quality of Life Survey (EQLS) data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Cross-sectional data</a:t>
            </a: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Surveyed 37,000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people in 33 countries 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Allows for cross-national comparisons with a large set of countries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316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Variables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7"/>
            <a:ext cx="7886700" cy="4559333"/>
          </a:xfrm>
        </p:spPr>
        <p:txBody>
          <a:bodyPr>
            <a:normAutofit fontScale="62500" lnSpcReduction="20000"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Variables</a:t>
            </a: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Micro economic</a:t>
            </a: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Dependent variable</a:t>
            </a:r>
          </a:p>
          <a:p>
            <a:pPr lvl="3"/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ubjective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life satisfaction (</a:t>
            </a:r>
            <a:r>
              <a:rPr lang="en-US" sz="14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)</a:t>
            </a:r>
          </a:p>
          <a:p>
            <a:pPr lvl="3"/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Independent variables</a:t>
            </a:r>
          </a:p>
          <a:p>
            <a:pPr lvl="3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Weighted material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deprivation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index </a:t>
            </a: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Concerns about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the capacity to meet a range of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basic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needs 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5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Home warm, holiday week, replace furniture, eat chicken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,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fish, new clothes, guests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over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3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Subjective deprivation </a:t>
            </a: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Perceived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level of difficulty/easiness to ‘making ends meet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’ </a:t>
            </a:r>
          </a:p>
          <a:p>
            <a:pPr lvl="3"/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Relative deprivation </a:t>
            </a: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With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reference groups at the city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level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(Gini Index at the city level)</a:t>
            </a:r>
          </a:p>
          <a:p>
            <a:pPr lvl="4"/>
            <a:endParaRPr lang="en-US" sz="14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Moderating variables</a:t>
            </a:r>
          </a:p>
          <a:p>
            <a:pPr lvl="3"/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Social mobility considerations 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‘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 feel left out of society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’</a:t>
            </a: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‘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 feel that the value of what I do is not recognized by others’, 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‘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Some people look down on me because of my job situation or income’, 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4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‘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I feel close to people in the area where I live’. </a:t>
            </a:r>
            <a:endParaRPr lang="en-US" sz="14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4"/>
            <a:endParaRPr lang="en-US" sz="14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Macro economic</a:t>
            </a:r>
          </a:p>
          <a:p>
            <a:pPr lvl="2"/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Annual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growth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rate of GDP per capita for 2016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(World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Bank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OECD data)</a:t>
            </a:r>
          </a:p>
          <a:p>
            <a:pPr lvl="2"/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Standardized World Income Inequality Database (SWIID) 2016 Gini index of disposable income 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The Worldwide Governance Indicators (WGI) reports on six broad dimensions of governance for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2016</a:t>
            </a:r>
          </a:p>
          <a:p>
            <a:pPr lvl="3"/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Government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effectiveness,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regulatory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quality,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rule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of law,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control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of corruption,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voice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and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accountability,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and </a:t>
            </a:r>
            <a:r>
              <a:rPr lang="en-US" sz="15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political </a:t>
            </a:r>
            <a:r>
              <a:rPr lang="en-US" sz="15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stability and absence of violence/terrorism </a:t>
            </a:r>
            <a:endParaRPr lang="en-US" sz="15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2"/>
            <a:endParaRPr lang="en-US" sz="16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6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931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Strategy 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of empirical analysis</a:t>
            </a:r>
            <a:endParaRPr lang="en-GB" sz="40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797018"/>
                <a:ext cx="7886700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Montserrat"/>
                  </a:rPr>
                  <a:t>To test H1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𝑆𝐿𝑓𝑆𝑎𝑡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𝑖𝑐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𝛽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𝑃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𝑋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𝑝𝑐𝑖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𝑞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𝑄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𝑞𝑐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𝑒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𝑢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</m:t>
                        </m:r>
                      </m:sub>
                    </m:sSub>
                  </m:oMath>
                </a14:m>
                <a:endParaRPr lang="en-GB" sz="1800" dirty="0" smtClean="0">
                  <a:solidFill>
                    <a:schemeClr val="accent5">
                      <a:lumMod val="50000"/>
                    </a:schemeClr>
                  </a:solidFill>
                  <a:latin typeface="Montserrat"/>
                </a:endParaRPr>
              </a:p>
              <a:p>
                <a:pPr lvl="1"/>
                <a:endParaRPr lang="en-US" sz="2000" dirty="0" smtClean="0">
                  <a:latin typeface="Montserrat"/>
                </a:endParaRPr>
              </a:p>
              <a:p>
                <a:r>
                  <a:rPr 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Montserrat"/>
                  </a:rPr>
                  <a:t>To test H2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𝑆𝐿𝑓𝑆𝑎𝑡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𝑖𝑐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𝛽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𝑃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𝑋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𝑝𝑐𝑖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𝑞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𝑄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𝑞𝑐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𝑟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𝐷𝑒𝑝𝑟𝑖𝑣𝑎𝑡𝑖𝑜𝑛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𝑟𝑐𝑖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𝑒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𝑢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</m:t>
                        </m:r>
                      </m:sub>
                    </m:sSub>
                  </m:oMath>
                </a14:m>
                <a:endParaRPr lang="en-US" sz="1800" i="1" dirty="0" smtClean="0">
                  <a:solidFill>
                    <a:schemeClr val="accent5">
                      <a:lumMod val="50000"/>
                    </a:schemeClr>
                  </a:solidFill>
                  <a:latin typeface="Montserrat"/>
                </a:endParaRPr>
              </a:p>
              <a:p>
                <a:pPr lvl="1"/>
                <a:endParaRPr lang="en-US" sz="1800" i="1" dirty="0">
                  <a:solidFill>
                    <a:schemeClr val="accent5">
                      <a:lumMod val="50000"/>
                    </a:schemeClr>
                  </a:solidFill>
                  <a:latin typeface="Montserrat"/>
                </a:endParaRPr>
              </a:p>
              <a:p>
                <a:r>
                  <a:rPr 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Montserrat"/>
                  </a:rPr>
                  <a:t>To test H3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𝑆𝐿𝑓𝑆𝑎𝑡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𝑖𝑐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𝛽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𝑃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𝑋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𝑝𝑐𝑖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𝑞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𝑄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𝑞𝑐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=2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𝑟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𝐷𝑒𝑝𝑟𝑖𝑣𝑎𝑡𝑖𝑜𝑛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𝑟𝑐𝑖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𝑠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𝑀𝑜𝑏𝑖𝑙𝑖𝑡𝑦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𝑠𝑐𝑖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𝐺𝑖𝑛𝑖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𝑟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×</m:t>
                    </m:r>
                    <m:nary>
                      <m:naryPr>
                        <m:chr m:val="∑"/>
                        <m:limLoc m:val="undOvr"/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=1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𝛽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𝑀𝑜𝑏𝑖𝑙𝑖𝑡𝑦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Montserrat"/>
                              </a:rPr>
                              <m:t>𝑠𝑐𝑖</m:t>
                            </m:r>
                          </m:sub>
                        </m:sSub>
                      </m:e>
                    </m:nary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𝑒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𝑐𝑖</m:t>
                        </m:r>
                      </m:sub>
                    </m:sSub>
                    <m:r>
                      <a:rPr lang="en-US" sz="1800" i="1">
                        <a:solidFill>
                          <a:schemeClr val="accent5">
                            <a:lumMod val="50000"/>
                          </a:schemeClr>
                        </a:solidFill>
                        <a:latin typeface="Montserrat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𝑢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Montserrat"/>
                          </a:rPr>
                          <m:t>𝑐</m:t>
                        </m:r>
                      </m:sub>
                    </m:sSub>
                  </m:oMath>
                </a14:m>
                <a:endParaRPr lang="en-US" sz="1800" i="1" dirty="0">
                  <a:solidFill>
                    <a:schemeClr val="accent5">
                      <a:lumMod val="50000"/>
                    </a:schemeClr>
                  </a:solidFill>
                  <a:latin typeface="Montserrat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797018"/>
                <a:ext cx="7886700" cy="4351338"/>
              </a:xfrm>
              <a:blipFill>
                <a:blip r:embed="rId2"/>
                <a:stretch>
                  <a:fillRect l="-696" t="-19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7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944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Findings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We find support for H1, H2, and H3</a:t>
            </a: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All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other things being equal, there are no differences in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between non-transition (West-EU) and transition (post-communist: East-EU and Non-EU) countries in Europe.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All three dimensions of deprivation have negative and significant effects on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. The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Gini index at city level, which measures relative deprivation, has the largest negative significant effect on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 and this effect is stronger for the transition sample. This is related to the presence of a social ranking/ladder in the society, and it induces negative feelings in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, in particular for those on the lower income segments. 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lvl="1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This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means that relative deprivation, which positions the individual in relation to the local inter-group levels of analysis, is further connected with social and psychological concerns that produce a subjective state that shapes emotions, cognitions, and beliefs related to social upward mobility, which altogether connect well to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Montserrat"/>
              </a:rPr>
              <a:t>SLfSat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. These patterns are more pronounced for the transition countries and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altogether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.</a:t>
            </a: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8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7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7106"/>
          </a:xfrm>
        </p:spPr>
        <p:txBody>
          <a:bodyPr>
            <a:normAutofit/>
          </a:bodyPr>
          <a:lstStyle/>
          <a:p>
            <a:endParaRPr lang="en-GB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7018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marL="0" indent="0" algn="ctr">
              <a:buNone/>
            </a:pPr>
            <a:endParaRPr lang="en-US" sz="2000" dirty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Montserrat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Thank you! </a:t>
            </a: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  <a:latin typeface="Montserrat"/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05/12/2022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65 Vite Universiteti i Shkodrës “Luigj Gurakuqi”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D7092-8B76-4626-8F57-E7A4DE51E93F}" type="slidenum">
              <a:rPr lang="en-GB" smtClean="0"/>
              <a:t>9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6573" y="429291"/>
            <a:ext cx="888777" cy="88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628650" y="1669423"/>
            <a:ext cx="7886700" cy="0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143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839</Words>
  <Application>Microsoft Office PowerPoint</Application>
  <PresentationFormat>On-screen Show (4:3)</PresentationFormat>
  <Paragraphs>123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Montserrat</vt:lpstr>
      <vt:lpstr>Office Theme</vt:lpstr>
      <vt:lpstr>Deprivation, social mobility considerations, and life satisfaction:  A comparative study of 33 European countries</vt:lpstr>
      <vt:lpstr>Research question</vt:lpstr>
      <vt:lpstr>Hypotheses</vt:lpstr>
      <vt:lpstr>Methodology</vt:lpstr>
      <vt:lpstr>Data</vt:lpstr>
      <vt:lpstr>Variables</vt:lpstr>
      <vt:lpstr>Strategy of empirical analysis</vt:lpstr>
      <vt:lpstr>Findings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Deprivation, social mobility considerations, and life satisfaction:  A comparative study of 33 European countries</dc:title>
  <dc:creator>Elvisa Drishti</dc:creator>
  <cp:lastModifiedBy>Elvisa Drishti</cp:lastModifiedBy>
  <cp:revision>20</cp:revision>
  <dcterms:created xsi:type="dcterms:W3CDTF">2022-12-01T11:57:43Z</dcterms:created>
  <dcterms:modified xsi:type="dcterms:W3CDTF">2022-12-01T13:00:17Z</dcterms:modified>
</cp:coreProperties>
</file>